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92" r:id="rId2"/>
    <p:sldId id="257" r:id="rId3"/>
    <p:sldId id="258" r:id="rId4"/>
    <p:sldId id="265" r:id="rId5"/>
    <p:sldId id="266" r:id="rId6"/>
    <p:sldId id="267" r:id="rId7"/>
    <p:sldId id="268" r:id="rId8"/>
    <p:sldId id="291" r:id="rId9"/>
    <p:sldId id="290" r:id="rId10"/>
    <p:sldId id="259" r:id="rId11"/>
    <p:sldId id="280" r:id="rId12"/>
    <p:sldId id="279" r:id="rId13"/>
    <p:sldId id="293" r:id="rId14"/>
    <p:sldId id="287" r:id="rId15"/>
    <p:sldId id="260" r:id="rId16"/>
    <p:sldId id="286" r:id="rId17"/>
    <p:sldId id="263" r:id="rId18"/>
    <p:sldId id="275" r:id="rId19"/>
    <p:sldId id="276" r:id="rId20"/>
    <p:sldId id="277" r:id="rId21"/>
    <p:sldId id="278" r:id="rId22"/>
    <p:sldId id="261" r:id="rId23"/>
    <p:sldId id="270" r:id="rId24"/>
    <p:sldId id="269" r:id="rId25"/>
    <p:sldId id="271" r:id="rId26"/>
    <p:sldId id="272" r:id="rId27"/>
    <p:sldId id="273" r:id="rId28"/>
    <p:sldId id="274" r:id="rId29"/>
    <p:sldId id="283" r:id="rId30"/>
    <p:sldId id="262" r:id="rId31"/>
    <p:sldId id="281" r:id="rId32"/>
    <p:sldId id="282" r:id="rId33"/>
    <p:sldId id="284" r:id="rId34"/>
    <p:sldId id="285" r:id="rId35"/>
    <p:sldId id="289" r:id="rId36"/>
    <p:sldId id="288" r:id="rId37"/>
    <p:sldId id="26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020" autoAdjust="0"/>
  </p:normalViewPr>
  <p:slideViewPr>
    <p:cSldViewPr>
      <p:cViewPr>
        <p:scale>
          <a:sx n="50" d="100"/>
          <a:sy n="50" d="100"/>
        </p:scale>
        <p:origin x="-571" y="-58"/>
      </p:cViewPr>
      <p:guideLst>
        <p:guide orient="horz" pos="2160"/>
        <p:guide pos="2880"/>
      </p:guideLst>
    </p:cSldViewPr>
  </p:slideViewPr>
  <p:outlineViewPr>
    <p:cViewPr>
      <p:scale>
        <a:sx n="33" d="100"/>
        <a:sy n="33" d="100"/>
      </p:scale>
      <p:origin x="0" y="27787"/>
    </p:cViewPr>
  </p:outlineViewPr>
  <p:notesTextViewPr>
    <p:cViewPr>
      <p:scale>
        <a:sx n="1" d="1"/>
        <a:sy n="1" d="1"/>
      </p:scale>
      <p:origin x="0" y="0"/>
    </p:cViewPr>
  </p:notesTextViewPr>
  <p:sorterViewPr>
    <p:cViewPr>
      <p:scale>
        <a:sx n="100" d="100"/>
        <a:sy n="100" d="100"/>
      </p:scale>
      <p:origin x="0" y="1297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ADF72F-1814-4877-97A5-B37DFC4A3495}" type="datetimeFigureOut">
              <a:rPr lang="en-US" smtClean="0"/>
              <a:pPr/>
              <a:t>10/25/2012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75005E-FB9E-4ED1-90FA-7113CDE4FBB3}" type="slidenum">
              <a:rPr lang="en-US" smtClean="0"/>
              <a:pPr/>
              <a:t>‹#›</a:t>
            </a:fld>
            <a:endParaRPr lang="en-US"/>
          </a:p>
        </p:txBody>
      </p:sp>
    </p:spTree>
    <p:extLst>
      <p:ext uri="{BB962C8B-B14F-4D97-AF65-F5344CB8AC3E}">
        <p14:creationId xmlns:p14="http://schemas.microsoft.com/office/powerpoint/2010/main" xmlns="" val="3657578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un.org/Overview/right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Intellectual Freedom resides</a:t>
            </a:r>
            <a:r>
              <a:rPr lang="en-US" baseline="0" dirty="0" smtClean="0"/>
              <a:t> within all our Policies and Procedures. </a:t>
            </a:r>
            <a:r>
              <a:rPr lang="en-US" dirty="0" smtClean="0"/>
              <a:t>Write</a:t>
            </a:r>
            <a:r>
              <a:rPr lang="en-US" baseline="0" dirty="0" smtClean="0"/>
              <a:t> for the newsletter about selection process and serving the needs of all students. Educate Staff</a:t>
            </a:r>
            <a:endParaRPr lang="en-US" dirty="0"/>
          </a:p>
        </p:txBody>
      </p:sp>
      <p:sp>
        <p:nvSpPr>
          <p:cNvPr id="4" name="Slide Number Placeholder 3"/>
          <p:cNvSpPr>
            <a:spLocks noGrp="1"/>
          </p:cNvSpPr>
          <p:nvPr>
            <p:ph type="sldNum" sz="quarter" idx="10"/>
          </p:nvPr>
        </p:nvSpPr>
        <p:spPr/>
        <p:txBody>
          <a:bodyPr/>
          <a:lstStyle/>
          <a:p>
            <a:fld id="{BF95650F-A939-4800-BA96-5D528A92D7B0}" type="slidenum">
              <a:rPr lang="en-US" smtClean="0"/>
              <a:pPr/>
              <a:t>8</a:t>
            </a:fld>
            <a:endParaRPr lang="en-US"/>
          </a:p>
        </p:txBody>
      </p:sp>
    </p:spTree>
    <p:extLst>
      <p:ext uri="{BB962C8B-B14F-4D97-AF65-F5344CB8AC3E}">
        <p14:creationId xmlns:p14="http://schemas.microsoft.com/office/powerpoint/2010/main" xmlns="" val="938804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Eliminate stereotyped</a:t>
            </a:r>
            <a:r>
              <a:rPr lang="en-US" baseline="0" dirty="0" smtClean="0"/>
              <a:t> materials, make MARC records user friendly giving grade and age rangers rather than specific grades, use as wide a </a:t>
            </a:r>
            <a:r>
              <a:rPr lang="en-US" baseline="0" dirty="0" err="1" smtClean="0"/>
              <a:t>lexile</a:t>
            </a:r>
            <a:r>
              <a:rPr lang="en-US" baseline="0" dirty="0" smtClean="0"/>
              <a:t> range as possible. Review procedures to allow for increased access. Who said primary students can take out only one book? Who decided students can come to check out materials only once a week. Who decided only teachers can use interlibrary loan? Do reserved materials help or hurt student access, can they be taken home over weekends/overnight? Do you preserve student privacy and do your students know it? Is your stand on Censorship </a:t>
            </a:r>
            <a:r>
              <a:rPr lang="en-US" baseline="0" dirty="0" err="1" smtClean="0"/>
              <a:t>visable</a:t>
            </a:r>
            <a:r>
              <a:rPr lang="en-US" baseline="0" dirty="0" smtClean="0"/>
              <a:t>? </a:t>
            </a:r>
            <a:r>
              <a:rPr lang="en-US" dirty="0" smtClean="0"/>
              <a:t>Use ads, displays, display first, fourth, and fifth amendments and</a:t>
            </a:r>
            <a:r>
              <a:rPr lang="en-US" baseline="0" dirty="0" smtClean="0"/>
              <a:t> </a:t>
            </a:r>
            <a:r>
              <a:rPr lang="en-US" sz="1200" b="0" i="0" kern="1200" dirty="0" smtClean="0">
                <a:solidFill>
                  <a:schemeClr val="tx1"/>
                </a:solidFill>
                <a:effectLst/>
                <a:latin typeface="+mn-lt"/>
                <a:ea typeface="+mn-ea"/>
                <a:cs typeface="+mn-cs"/>
                <a:hlinkClick r:id="rId3"/>
              </a:rPr>
              <a:t>Universal Declaration of Human Rights</a:t>
            </a:r>
            <a:endParaRPr lang="en-US" dirty="0"/>
          </a:p>
        </p:txBody>
      </p:sp>
      <p:sp>
        <p:nvSpPr>
          <p:cNvPr id="4" name="Slide Number Placeholder 3"/>
          <p:cNvSpPr>
            <a:spLocks noGrp="1"/>
          </p:cNvSpPr>
          <p:nvPr>
            <p:ph type="sldNum" sz="quarter" idx="10"/>
          </p:nvPr>
        </p:nvSpPr>
        <p:spPr/>
        <p:txBody>
          <a:bodyPr/>
          <a:lstStyle/>
          <a:p>
            <a:fld id="{BF95650F-A939-4800-BA96-5D528A92D7B0}" type="slidenum">
              <a:rPr lang="en-US" smtClean="0"/>
              <a:pPr/>
              <a:t>9</a:t>
            </a:fld>
            <a:endParaRPr lang="en-US"/>
          </a:p>
        </p:txBody>
      </p:sp>
    </p:spTree>
    <p:extLst>
      <p:ext uri="{BB962C8B-B14F-4D97-AF65-F5344CB8AC3E}">
        <p14:creationId xmlns:p14="http://schemas.microsoft.com/office/powerpoint/2010/main" xmlns="" val="2831912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 student</a:t>
            </a:r>
            <a:r>
              <a:rPr lang="en-US" baseline="0" dirty="0" smtClean="0"/>
              <a:t> rights, your rights, and help students, faculty and parents understand</a:t>
            </a:r>
            <a:endParaRPr lang="en-US" dirty="0"/>
          </a:p>
        </p:txBody>
      </p:sp>
      <p:sp>
        <p:nvSpPr>
          <p:cNvPr id="4" name="Slide Number Placeholder 3"/>
          <p:cNvSpPr>
            <a:spLocks noGrp="1"/>
          </p:cNvSpPr>
          <p:nvPr>
            <p:ph type="sldNum" sz="quarter" idx="10"/>
          </p:nvPr>
        </p:nvSpPr>
        <p:spPr/>
        <p:txBody>
          <a:bodyPr/>
          <a:lstStyle/>
          <a:p>
            <a:fld id="{BF95650F-A939-4800-BA96-5D528A92D7B0}" type="slidenum">
              <a:rPr lang="en-US" smtClean="0"/>
              <a:pPr/>
              <a:t>14</a:t>
            </a:fld>
            <a:endParaRPr lang="en-US"/>
          </a:p>
        </p:txBody>
      </p:sp>
    </p:spTree>
    <p:extLst>
      <p:ext uri="{BB962C8B-B14F-4D97-AF65-F5344CB8AC3E}">
        <p14:creationId xmlns:p14="http://schemas.microsoft.com/office/powerpoint/2010/main" xmlns="" val="263568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includes sign-up</a:t>
            </a:r>
            <a:r>
              <a:rPr lang="en-US" baseline="0" dirty="0" smtClean="0"/>
              <a:t> sheets of any kind, holds and reserves, </a:t>
            </a:r>
            <a:r>
              <a:rPr lang="en-US" dirty="0" smtClean="0"/>
              <a:t>Post your state privacy</a:t>
            </a:r>
            <a:r>
              <a:rPr lang="en-US" baseline="0" dirty="0" smtClean="0"/>
              <a:t> law, </a:t>
            </a:r>
            <a:endParaRPr lang="en-US" dirty="0"/>
          </a:p>
        </p:txBody>
      </p:sp>
      <p:sp>
        <p:nvSpPr>
          <p:cNvPr id="4" name="Slide Number Placeholder 3"/>
          <p:cNvSpPr>
            <a:spLocks noGrp="1"/>
          </p:cNvSpPr>
          <p:nvPr>
            <p:ph type="sldNum" sz="quarter" idx="10"/>
          </p:nvPr>
        </p:nvSpPr>
        <p:spPr/>
        <p:txBody>
          <a:bodyPr/>
          <a:lstStyle/>
          <a:p>
            <a:fld id="{1A75005E-FB9E-4ED1-90FA-7113CDE4FBB3}" type="slidenum">
              <a:rPr lang="en-US" smtClean="0"/>
              <a:pPr/>
              <a:t>21</a:t>
            </a:fld>
            <a:endParaRPr lang="en-US"/>
          </a:p>
        </p:txBody>
      </p:sp>
    </p:spTree>
    <p:extLst>
      <p:ext uri="{BB962C8B-B14F-4D97-AF65-F5344CB8AC3E}">
        <p14:creationId xmlns:p14="http://schemas.microsoft.com/office/powerpoint/2010/main" xmlns="" val="1712981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Educate students about Internet use. </a:t>
            </a:r>
            <a:r>
              <a:rPr lang="en-US" smtClean="0"/>
              <a:t>Social Media Use,</a:t>
            </a:r>
            <a:r>
              <a:rPr lang="en-US" baseline="0" smtClean="0"/>
              <a:t> </a:t>
            </a:r>
            <a:endParaRPr lang="en-US" dirty="0"/>
          </a:p>
        </p:txBody>
      </p:sp>
      <p:sp>
        <p:nvSpPr>
          <p:cNvPr id="4" name="Slide Number Placeholder 3"/>
          <p:cNvSpPr>
            <a:spLocks noGrp="1"/>
          </p:cNvSpPr>
          <p:nvPr>
            <p:ph type="sldNum" sz="quarter" idx="10"/>
          </p:nvPr>
        </p:nvSpPr>
        <p:spPr/>
        <p:txBody>
          <a:bodyPr/>
          <a:lstStyle/>
          <a:p>
            <a:fld id="{BF95650F-A939-4800-BA96-5D528A92D7B0}" type="slidenum">
              <a:rPr lang="en-US" smtClean="0"/>
              <a:pPr/>
              <a:t>29</a:t>
            </a:fld>
            <a:endParaRPr lang="en-US"/>
          </a:p>
        </p:txBody>
      </p:sp>
    </p:spTree>
    <p:extLst>
      <p:ext uri="{BB962C8B-B14F-4D97-AF65-F5344CB8AC3E}">
        <p14:creationId xmlns:p14="http://schemas.microsoft.com/office/powerpoint/2010/main" xmlns="" val="2900537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a:t>
            </a:r>
            <a:r>
              <a:rPr lang="en-US" baseline="0" dirty="0" smtClean="0"/>
              <a:t> Responsible sign, post information about how to get a site unblocked, Celebrate Banned Website awareness day – Over filtering of the Internet may be the district’s right, but don’t let them pass it off as “required by the law”</a:t>
            </a:r>
          </a:p>
          <a:p>
            <a:r>
              <a:rPr lang="en-US" baseline="0" dirty="0" smtClean="0"/>
              <a:t>Over filtering is a form of Censorship</a:t>
            </a:r>
            <a:endParaRPr lang="en-US" dirty="0"/>
          </a:p>
        </p:txBody>
      </p:sp>
      <p:sp>
        <p:nvSpPr>
          <p:cNvPr id="4" name="Slide Number Placeholder 3"/>
          <p:cNvSpPr>
            <a:spLocks noGrp="1"/>
          </p:cNvSpPr>
          <p:nvPr>
            <p:ph type="sldNum" sz="quarter" idx="10"/>
          </p:nvPr>
        </p:nvSpPr>
        <p:spPr/>
        <p:txBody>
          <a:bodyPr/>
          <a:lstStyle/>
          <a:p>
            <a:fld id="{BF95650F-A939-4800-BA96-5D528A92D7B0}" type="slidenum">
              <a:rPr lang="en-US" smtClean="0"/>
              <a:pPr/>
              <a:t>34</a:t>
            </a:fld>
            <a:endParaRPr lang="en-US"/>
          </a:p>
        </p:txBody>
      </p:sp>
    </p:spTree>
    <p:extLst>
      <p:ext uri="{BB962C8B-B14F-4D97-AF65-F5344CB8AC3E}">
        <p14:creationId xmlns:p14="http://schemas.microsoft.com/office/powerpoint/2010/main" xmlns="" val="166406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 your state privacy</a:t>
            </a:r>
            <a:r>
              <a:rPr lang="en-US" baseline="0" dirty="0" smtClean="0"/>
              <a:t> law, take a stand against labeling and restricting</a:t>
            </a:r>
            <a:endParaRPr lang="en-US" dirty="0"/>
          </a:p>
        </p:txBody>
      </p:sp>
      <p:sp>
        <p:nvSpPr>
          <p:cNvPr id="4" name="Slide Number Placeholder 3"/>
          <p:cNvSpPr>
            <a:spLocks noGrp="1"/>
          </p:cNvSpPr>
          <p:nvPr>
            <p:ph type="sldNum" sz="quarter" idx="10"/>
          </p:nvPr>
        </p:nvSpPr>
        <p:spPr/>
        <p:txBody>
          <a:bodyPr/>
          <a:lstStyle/>
          <a:p>
            <a:fld id="{BF95650F-A939-4800-BA96-5D528A92D7B0}" type="slidenum">
              <a:rPr lang="en-US" smtClean="0"/>
              <a:pPr/>
              <a:t>36</a:t>
            </a:fld>
            <a:endParaRPr lang="en-US"/>
          </a:p>
        </p:txBody>
      </p:sp>
    </p:spTree>
    <p:extLst>
      <p:ext uri="{BB962C8B-B14F-4D97-AF65-F5344CB8AC3E}">
        <p14:creationId xmlns:p14="http://schemas.microsoft.com/office/powerpoint/2010/main" xmlns="" val="617662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EC181C0-DCEA-426A-A0AE-5FA0CF0D67D9}" type="datetimeFigureOut">
              <a:rPr lang="en-US" smtClean="0"/>
              <a:pPr/>
              <a:t>10/25/2012</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4BF4942-B446-41A5-B638-982A6C8113FE}"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181C0-DCEA-426A-A0AE-5FA0CF0D67D9}" type="datetimeFigureOut">
              <a:rPr lang="en-US" smtClean="0"/>
              <a:pPr/>
              <a:t>10/25/2012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BF4942-B446-41A5-B638-982A6C8113F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C181C0-DCEA-426A-A0AE-5FA0CF0D67D9}" type="datetimeFigureOut">
              <a:rPr lang="en-US" smtClean="0"/>
              <a:pPr/>
              <a:t>10/25/2012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4BF4942-B446-41A5-B638-982A6C8113F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C181C0-DCEA-426A-A0AE-5FA0CF0D67D9}" type="datetimeFigureOut">
              <a:rPr lang="en-US" smtClean="0"/>
              <a:pPr/>
              <a:t>10/25/2012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BF4942-B446-41A5-B638-982A6C8113FE}"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EC181C0-DCEA-426A-A0AE-5FA0CF0D67D9}" type="datetimeFigureOut">
              <a:rPr lang="en-US" smtClean="0"/>
              <a:pPr/>
              <a:t>10/25/2012</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4BF4942-B446-41A5-B638-982A6C8113FE}"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C181C0-DCEA-426A-A0AE-5FA0CF0D67D9}" type="datetimeFigureOut">
              <a:rPr lang="en-US" smtClean="0"/>
              <a:pPr/>
              <a:t>10/25/2012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BF4942-B446-41A5-B638-982A6C8113FE}"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C181C0-DCEA-426A-A0AE-5FA0CF0D67D9}" type="datetimeFigureOut">
              <a:rPr lang="en-US" smtClean="0"/>
              <a:pPr/>
              <a:t>10/25/2012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BF4942-B446-41A5-B638-982A6C8113FE}"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C181C0-DCEA-426A-A0AE-5FA0CF0D67D9}" type="datetimeFigureOut">
              <a:rPr lang="en-US" smtClean="0"/>
              <a:pPr/>
              <a:t>10/25/2012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BF4942-B446-41A5-B638-982A6C8113FE}"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3EC181C0-DCEA-426A-A0AE-5FA0CF0D67D9}" type="datetimeFigureOut">
              <a:rPr lang="en-US" smtClean="0"/>
              <a:pPr/>
              <a:t>10/25/2012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BF4942-B446-41A5-B638-982A6C8113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C181C0-DCEA-426A-A0AE-5FA0CF0D67D9}" type="datetimeFigureOut">
              <a:rPr lang="en-US" smtClean="0"/>
              <a:pPr/>
              <a:t>10/25/2012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4BF4942-B446-41A5-B638-982A6C8113FE}"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C181C0-DCEA-426A-A0AE-5FA0CF0D67D9}" type="datetimeFigureOut">
              <a:rPr lang="en-US" smtClean="0"/>
              <a:pPr/>
              <a:t>10/25/2012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BF4942-B446-41A5-B638-982A6C8113FE}"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EC181C0-DCEA-426A-A0AE-5FA0CF0D67D9}" type="datetimeFigureOut">
              <a:rPr lang="en-US" smtClean="0"/>
              <a:pPr/>
              <a:t>10/25/2012</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4BF4942-B446-41A5-B638-982A6C8113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walker.co.uk/UserFiles/file/Rights%20of%20the%20reader/NYOR_ROT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rmAutofit/>
          </a:bodyPr>
          <a:lstStyle/>
          <a:p>
            <a:pPr algn="r"/>
            <a:r>
              <a:rPr lang="en-US" sz="3200" b="1" dirty="0" smtClean="0">
                <a:solidFill>
                  <a:schemeClr val="accent1">
                    <a:lumMod val="60000"/>
                    <a:lumOff val="40000"/>
                  </a:schemeClr>
                </a:solidFill>
              </a:rPr>
              <a:t>ISLMA 2012</a:t>
            </a:r>
            <a:endParaRPr lang="en-US" sz="3200" b="1" dirty="0">
              <a:solidFill>
                <a:schemeClr val="accent1">
                  <a:lumMod val="60000"/>
                  <a:lumOff val="40000"/>
                </a:schemeClr>
              </a:solidFill>
            </a:endParaRPr>
          </a:p>
        </p:txBody>
      </p:sp>
      <p:sp>
        <p:nvSpPr>
          <p:cNvPr id="2" name="Title 1"/>
          <p:cNvSpPr>
            <a:spLocks noGrp="1"/>
          </p:cNvSpPr>
          <p:nvPr>
            <p:ph type="title"/>
          </p:nvPr>
        </p:nvSpPr>
        <p:spPr/>
        <p:txBody>
          <a:bodyPr/>
          <a:lstStyle/>
          <a:p>
            <a:r>
              <a:rPr lang="en-US" dirty="0" smtClean="0">
                <a:solidFill>
                  <a:schemeClr val="bg2"/>
                </a:solidFill>
              </a:rPr>
              <a:t>School </a:t>
            </a:r>
            <a:r>
              <a:rPr lang="en-US" dirty="0">
                <a:solidFill>
                  <a:schemeClr val="bg2"/>
                </a:solidFill>
              </a:rPr>
              <a:t>Librarian </a:t>
            </a:r>
            <a:r>
              <a:rPr lang="en-US" dirty="0" smtClean="0">
                <a:solidFill>
                  <a:schemeClr val="bg2"/>
                </a:solidFill>
              </a:rPr>
              <a:t>Modeling Intellectual Freedom</a:t>
            </a:r>
            <a:endParaRPr lang="en-US" dirty="0">
              <a:solidFill>
                <a:schemeClr val="bg2"/>
              </a:solidFill>
            </a:endParaRPr>
          </a:p>
        </p:txBody>
      </p:sp>
      <p:sp>
        <p:nvSpPr>
          <p:cNvPr id="5" name="Subtitle 2"/>
          <p:cNvSpPr txBox="1">
            <a:spLocks/>
          </p:cNvSpPr>
          <p:nvPr/>
        </p:nvSpPr>
        <p:spPr>
          <a:xfrm>
            <a:off x="457200" y="5181600"/>
            <a:ext cx="6324600" cy="144780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algn="r"/>
            <a:r>
              <a:rPr lang="en-US" sz="2000" b="1" dirty="0" smtClean="0">
                <a:solidFill>
                  <a:schemeClr val="accent1">
                    <a:lumMod val="60000"/>
                    <a:lumOff val="40000"/>
                  </a:schemeClr>
                </a:solidFill>
              </a:rPr>
              <a:t>Barbara </a:t>
            </a:r>
            <a:r>
              <a:rPr lang="en-US" sz="2000" b="1" dirty="0" err="1" smtClean="0">
                <a:solidFill>
                  <a:schemeClr val="accent1">
                    <a:lumMod val="60000"/>
                    <a:lumOff val="40000"/>
                  </a:schemeClr>
                </a:solidFill>
              </a:rPr>
              <a:t>Fiehn</a:t>
            </a:r>
            <a:r>
              <a:rPr lang="en-US" sz="2000" b="1" dirty="0" smtClean="0">
                <a:solidFill>
                  <a:schemeClr val="accent1">
                    <a:lumMod val="60000"/>
                    <a:lumOff val="40000"/>
                  </a:schemeClr>
                </a:solidFill>
              </a:rPr>
              <a:t>, Western Kentucky University</a:t>
            </a:r>
          </a:p>
          <a:p>
            <a:pPr algn="r"/>
            <a:r>
              <a:rPr lang="en-US" sz="2000" b="1" dirty="0" smtClean="0">
                <a:solidFill>
                  <a:schemeClr val="accent1">
                    <a:lumMod val="60000"/>
                    <a:lumOff val="40000"/>
                  </a:schemeClr>
                </a:solidFill>
              </a:rPr>
              <a:t>Rebecca P. Butler, Northern Illinois University</a:t>
            </a:r>
          </a:p>
          <a:p>
            <a:pPr algn="r"/>
            <a:r>
              <a:rPr lang="en-US" sz="2000" b="1" dirty="0" smtClean="0">
                <a:solidFill>
                  <a:schemeClr val="accent1">
                    <a:lumMod val="60000"/>
                    <a:lumOff val="40000"/>
                  </a:schemeClr>
                </a:solidFill>
              </a:rPr>
              <a:t>© 2012 </a:t>
            </a:r>
            <a:r>
              <a:rPr lang="en-US" sz="2000" b="1" dirty="0" err="1" smtClean="0">
                <a:solidFill>
                  <a:schemeClr val="accent1">
                    <a:lumMod val="60000"/>
                    <a:lumOff val="40000"/>
                  </a:schemeClr>
                </a:solidFill>
              </a:rPr>
              <a:t>Fiehn</a:t>
            </a:r>
            <a:r>
              <a:rPr lang="en-US" sz="2000" b="1" dirty="0" smtClean="0">
                <a:solidFill>
                  <a:schemeClr val="accent1">
                    <a:lumMod val="60000"/>
                    <a:lumOff val="40000"/>
                  </a:schemeClr>
                </a:solidFill>
              </a:rPr>
              <a:t> and Butler</a:t>
            </a:r>
          </a:p>
        </p:txBody>
      </p:sp>
    </p:spTree>
    <p:extLst>
      <p:ext uri="{BB962C8B-B14F-4D97-AF65-F5344CB8AC3E}">
        <p14:creationId xmlns:p14="http://schemas.microsoft.com/office/powerpoint/2010/main" xmlns="" val="3605503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19070"/>
            <a:ext cx="9144000" cy="4910329"/>
          </a:xfrm>
        </p:spPr>
        <p:txBody>
          <a:bodyPr/>
          <a:lstStyle/>
          <a:p>
            <a:r>
              <a:rPr lang="en-US" sz="3500" b="1" dirty="0" smtClean="0"/>
              <a:t>Resist Abridgement of Reader Rights</a:t>
            </a:r>
          </a:p>
          <a:p>
            <a:pPr lvl="1"/>
            <a:r>
              <a:rPr lang="en-US" sz="3500" b="1" dirty="0" smtClean="0"/>
              <a:t>Restriction of access</a:t>
            </a:r>
          </a:p>
          <a:p>
            <a:pPr lvl="1"/>
            <a:r>
              <a:rPr lang="en-US" sz="2800" b="1" dirty="0" smtClean="0"/>
              <a:t>Teacher is overhead telling a student to return a book just checked out because it is not in his reading level. As a media specialist, how do you react?</a:t>
            </a:r>
            <a:endParaRPr lang="en-US" sz="2800" b="1" dirty="0"/>
          </a:p>
        </p:txBody>
      </p:sp>
      <p:sp>
        <p:nvSpPr>
          <p:cNvPr id="3" name="Title 2"/>
          <p:cNvSpPr>
            <a:spLocks noGrp="1"/>
          </p:cNvSpPr>
          <p:nvPr>
            <p:ph type="title"/>
          </p:nvPr>
        </p:nvSpPr>
        <p:spPr/>
        <p:txBody>
          <a:bodyPr/>
          <a:lstStyle/>
          <a:p>
            <a:r>
              <a:rPr lang="en-US" dirty="0" smtClean="0"/>
              <a:t>Access to Materials #1</a:t>
            </a:r>
            <a:endParaRPr lang="en-US" dirty="0"/>
          </a:p>
        </p:txBody>
      </p:sp>
    </p:spTree>
    <p:extLst>
      <p:ext uri="{BB962C8B-B14F-4D97-AF65-F5344CB8AC3E}">
        <p14:creationId xmlns:p14="http://schemas.microsoft.com/office/powerpoint/2010/main" xmlns="" val="3297680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500" b="1" dirty="0" smtClean="0"/>
              <a:t>Separate reading instruction from personal reading</a:t>
            </a:r>
          </a:p>
          <a:p>
            <a:endParaRPr lang="en-US" sz="3500" b="1" dirty="0" smtClean="0"/>
          </a:p>
          <a:p>
            <a:r>
              <a:rPr lang="en-US" sz="3500" b="1" dirty="0" smtClean="0"/>
              <a:t>Refuse to add and remove existing book spine labels indicating reading levels</a:t>
            </a:r>
          </a:p>
          <a:p>
            <a:endParaRPr lang="en-US" sz="3500" dirty="0" smtClean="0"/>
          </a:p>
          <a:p>
            <a:endParaRPr lang="en-US" dirty="0"/>
          </a:p>
        </p:txBody>
      </p:sp>
      <p:sp>
        <p:nvSpPr>
          <p:cNvPr id="3" name="Title 2"/>
          <p:cNvSpPr>
            <a:spLocks noGrp="1"/>
          </p:cNvSpPr>
          <p:nvPr>
            <p:ph type="title"/>
          </p:nvPr>
        </p:nvSpPr>
        <p:spPr/>
        <p:txBody>
          <a:bodyPr/>
          <a:lstStyle/>
          <a:p>
            <a:r>
              <a:rPr lang="en-US" dirty="0" smtClean="0"/>
              <a:t>Access to Materials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19071"/>
            <a:ext cx="8763001" cy="4407408"/>
          </a:xfrm>
        </p:spPr>
        <p:txBody>
          <a:bodyPr>
            <a:normAutofit/>
          </a:bodyPr>
          <a:lstStyle/>
          <a:p>
            <a:endParaRPr lang="en-US" sz="3500" dirty="0" smtClean="0"/>
          </a:p>
          <a:p>
            <a:r>
              <a:rPr lang="en-US" sz="3500" b="1" dirty="0" smtClean="0"/>
              <a:t>Reader friendly rules</a:t>
            </a:r>
          </a:p>
          <a:p>
            <a:pPr marL="45720" indent="0">
              <a:buNone/>
            </a:pPr>
            <a:endParaRPr lang="en-US" sz="3500" b="1" dirty="0" smtClean="0"/>
          </a:p>
          <a:p>
            <a:r>
              <a:rPr lang="en-US" sz="3500" b="1" dirty="0" smtClean="0"/>
              <a:t>Rights of the Reader by Daniel </a:t>
            </a:r>
            <a:r>
              <a:rPr lang="en-US" sz="3500" b="1" dirty="0" err="1" smtClean="0"/>
              <a:t>Pennac</a:t>
            </a:r>
            <a:endParaRPr lang="en-US" sz="3500" b="1" dirty="0" smtClean="0"/>
          </a:p>
          <a:p>
            <a:r>
              <a:rPr lang="en-US" b="1" dirty="0">
                <a:hlinkClick r:id="rId2"/>
              </a:rPr>
              <a:t>http://www.walker.co.uk/UserFiles/file/Rights%20of%20the%20reader/NYOR_ROTR.pdf</a:t>
            </a:r>
            <a:endParaRPr lang="en-US" b="1" dirty="0" smtClean="0"/>
          </a:p>
          <a:p>
            <a:endParaRPr lang="en-US" sz="3500" dirty="0" smtClean="0"/>
          </a:p>
          <a:p>
            <a:endParaRPr lang="en-US" sz="3500" dirty="0"/>
          </a:p>
        </p:txBody>
      </p:sp>
      <p:sp>
        <p:nvSpPr>
          <p:cNvPr id="3" name="Title 2"/>
          <p:cNvSpPr>
            <a:spLocks noGrp="1"/>
          </p:cNvSpPr>
          <p:nvPr>
            <p:ph type="title"/>
          </p:nvPr>
        </p:nvSpPr>
        <p:spPr/>
        <p:txBody>
          <a:bodyPr/>
          <a:lstStyle/>
          <a:p>
            <a:r>
              <a:rPr lang="en-US" dirty="0" smtClean="0"/>
              <a:t>Post in your Library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209800" y="152400"/>
            <a:ext cx="4954877" cy="6591951"/>
          </a:xfr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723952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a:t>Labeling and Privacy</a:t>
            </a:r>
          </a:p>
          <a:p>
            <a:pPr lvl="1"/>
            <a:r>
              <a:rPr lang="en-US" sz="2600" b="1" dirty="0" smtClean="0"/>
              <a:t>Reading Level labels</a:t>
            </a:r>
          </a:p>
          <a:p>
            <a:pPr lvl="1"/>
            <a:r>
              <a:rPr lang="en-US" sz="2600" b="1" dirty="0" smtClean="0"/>
              <a:t>Research Activities</a:t>
            </a:r>
          </a:p>
          <a:p>
            <a:pPr lvl="1"/>
            <a:r>
              <a:rPr lang="en-US" sz="2600" b="1" dirty="0" smtClean="0"/>
              <a:t>Confidentiality of information from parents</a:t>
            </a:r>
          </a:p>
          <a:p>
            <a:pPr lvl="1"/>
            <a:r>
              <a:rPr lang="en-US" sz="2600" b="1" dirty="0" smtClean="0"/>
              <a:t>Library Records </a:t>
            </a:r>
          </a:p>
          <a:p>
            <a:pPr lvl="1"/>
            <a:r>
              <a:rPr lang="en-US" sz="2600" b="1" dirty="0" smtClean="0"/>
              <a:t>Overdue Notices</a:t>
            </a:r>
            <a:endParaRPr lang="en-US" sz="26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3655607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500" b="1" dirty="0" smtClean="0"/>
              <a:t>Overdue</a:t>
            </a:r>
            <a:r>
              <a:rPr lang="en-US" sz="3300" b="1" dirty="0" smtClean="0"/>
              <a:t> notices</a:t>
            </a:r>
          </a:p>
          <a:p>
            <a:pPr lvl="1"/>
            <a:r>
              <a:rPr lang="en-US" sz="3500" b="1" dirty="0" smtClean="0"/>
              <a:t>Fold and tape or staple with only name showing.</a:t>
            </a:r>
          </a:p>
          <a:p>
            <a:pPr lvl="1"/>
            <a:r>
              <a:rPr lang="en-US" sz="3500" b="1" dirty="0" smtClean="0"/>
              <a:t>Posted lists include only name</a:t>
            </a:r>
          </a:p>
          <a:p>
            <a:pPr lvl="1"/>
            <a:r>
              <a:rPr lang="en-US" sz="3500" b="1" dirty="0" smtClean="0"/>
              <a:t>Do not read names during check out time</a:t>
            </a:r>
          </a:p>
          <a:p>
            <a:pPr lvl="1">
              <a:buNone/>
            </a:pPr>
            <a:endParaRPr lang="en-US" sz="3100" dirty="0"/>
          </a:p>
        </p:txBody>
      </p:sp>
      <p:sp>
        <p:nvSpPr>
          <p:cNvPr id="3" name="Title 2"/>
          <p:cNvSpPr>
            <a:spLocks noGrp="1"/>
          </p:cNvSpPr>
          <p:nvPr>
            <p:ph type="title"/>
          </p:nvPr>
        </p:nvSpPr>
        <p:spPr/>
        <p:txBody>
          <a:bodyPr/>
          <a:lstStyle/>
          <a:p>
            <a:r>
              <a:rPr lang="en-US" dirty="0" smtClean="0"/>
              <a:t>Privacy Scenario</a:t>
            </a:r>
            <a:endParaRPr lang="en-US" dirty="0"/>
          </a:p>
        </p:txBody>
      </p:sp>
    </p:spTree>
    <p:extLst>
      <p:ext uri="{BB962C8B-B14F-4D97-AF65-F5344CB8AC3E}">
        <p14:creationId xmlns:p14="http://schemas.microsoft.com/office/powerpoint/2010/main" xmlns="" val="3133458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1026" name="Picture 2" descr="C:\Users\wkuuser\Pictures\privacy\Privacy Problem.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7400" y="152400"/>
            <a:ext cx="5167284" cy="654037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20032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200" b="1" dirty="0" smtClean="0"/>
              <a:t>The parents of a high school senior (he is 18) come to you and asks for their child’s check-out record. You feel that this may be a violation of the student’s privacy, but are unsure as to how to handle this. On the next slides are some actions that could have been taken earlier to prevent such records being available or which you might be able to take now.</a:t>
            </a:r>
            <a:endParaRPr lang="en-US" sz="3200" b="1" dirty="0"/>
          </a:p>
        </p:txBody>
      </p:sp>
      <p:sp>
        <p:nvSpPr>
          <p:cNvPr id="3" name="Title 2"/>
          <p:cNvSpPr>
            <a:spLocks noGrp="1"/>
          </p:cNvSpPr>
          <p:nvPr>
            <p:ph type="title"/>
          </p:nvPr>
        </p:nvSpPr>
        <p:spPr/>
        <p:txBody>
          <a:bodyPr/>
          <a:lstStyle/>
          <a:p>
            <a:r>
              <a:rPr lang="en-US" dirty="0" smtClean="0"/>
              <a:t>Privacy Scenario</a:t>
            </a:r>
            <a:endParaRPr lang="en-US" dirty="0"/>
          </a:p>
        </p:txBody>
      </p:sp>
    </p:spTree>
    <p:extLst>
      <p:ext uri="{BB962C8B-B14F-4D97-AF65-F5344CB8AC3E}">
        <p14:creationId xmlns:p14="http://schemas.microsoft.com/office/powerpoint/2010/main" xmlns="" val="1443767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t>Use an automated circulation system which deletes the user record once the item is returned.</a:t>
            </a:r>
          </a:p>
          <a:p>
            <a:r>
              <a:rPr lang="en-US" sz="3200" b="1" dirty="0" smtClean="0"/>
              <a:t>Use or set  your automation system so that does not keep the history of who checks out which item.</a:t>
            </a:r>
          </a:p>
        </p:txBody>
      </p:sp>
      <p:sp>
        <p:nvSpPr>
          <p:cNvPr id="3" name="Title 2"/>
          <p:cNvSpPr>
            <a:spLocks noGrp="1"/>
          </p:cNvSpPr>
          <p:nvPr>
            <p:ph type="title"/>
          </p:nvPr>
        </p:nvSpPr>
        <p:spPr/>
        <p:txBody>
          <a:bodyPr/>
          <a:lstStyle/>
          <a:p>
            <a:r>
              <a:rPr lang="en-US" dirty="0" smtClean="0"/>
              <a:t>Privacy Scenario </a:t>
            </a:r>
            <a:r>
              <a:rPr lang="en-US" dirty="0"/>
              <a:t>Responses/Modeling Activities</a:t>
            </a:r>
          </a:p>
        </p:txBody>
      </p:sp>
    </p:spTree>
    <p:extLst>
      <p:ext uri="{BB962C8B-B14F-4D97-AF65-F5344CB8AC3E}">
        <p14:creationId xmlns:p14="http://schemas.microsoft.com/office/powerpoint/2010/main" xmlns="" val="2723825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b="1" dirty="0" smtClean="0"/>
              <a:t>Gently inform </a:t>
            </a:r>
            <a:r>
              <a:rPr lang="en-US" sz="3200" b="1" dirty="0"/>
              <a:t>the parents that FERPA states </a:t>
            </a:r>
            <a:r>
              <a:rPr lang="en-US" sz="3200" b="1" dirty="0" smtClean="0"/>
              <a:t>educational </a:t>
            </a:r>
            <a:r>
              <a:rPr lang="en-US" sz="3200" b="1" dirty="0"/>
              <a:t>records (library records </a:t>
            </a:r>
            <a:r>
              <a:rPr lang="en-US" sz="3200" b="1" dirty="0" smtClean="0"/>
              <a:t>possibly may </a:t>
            </a:r>
            <a:r>
              <a:rPr lang="en-US" sz="3200" b="1" dirty="0"/>
              <a:t>be interpreted to be educational </a:t>
            </a:r>
            <a:r>
              <a:rPr lang="en-US" sz="3200" b="1" dirty="0" smtClean="0"/>
              <a:t>records – this is a gray area of the law) belong to the student at age 18. Therefore, you would feel more comfortable asking the student is he is willing to let his parents see his circulation records.</a:t>
            </a:r>
            <a:endParaRPr lang="en-US" sz="32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753287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b="1" dirty="0" smtClean="0"/>
              <a:t>Copyright</a:t>
            </a:r>
          </a:p>
          <a:p>
            <a:r>
              <a:rPr lang="en-US" sz="4400" b="1" dirty="0"/>
              <a:t>Access to Information</a:t>
            </a:r>
          </a:p>
          <a:p>
            <a:r>
              <a:rPr lang="en-US" sz="4400" b="1" dirty="0" smtClean="0"/>
              <a:t>Privacy</a:t>
            </a:r>
          </a:p>
        </p:txBody>
      </p:sp>
      <p:sp>
        <p:nvSpPr>
          <p:cNvPr id="3" name="Title 2"/>
          <p:cNvSpPr>
            <a:spLocks noGrp="1"/>
          </p:cNvSpPr>
          <p:nvPr>
            <p:ph type="title"/>
          </p:nvPr>
        </p:nvSpPr>
        <p:spPr>
          <a:xfrm>
            <a:off x="152400" y="355847"/>
            <a:ext cx="8763000" cy="1054394"/>
          </a:xfrm>
        </p:spPr>
        <p:txBody>
          <a:bodyPr/>
          <a:lstStyle/>
          <a:p>
            <a:r>
              <a:rPr lang="en-US" b="1" dirty="0"/>
              <a:t>Intellectual </a:t>
            </a:r>
            <a:r>
              <a:rPr lang="en-US" b="1" dirty="0" smtClean="0"/>
              <a:t>Freedom</a:t>
            </a:r>
            <a:r>
              <a:rPr lang="en-US" sz="2900" b="1" dirty="0"/>
              <a:t/>
            </a:r>
            <a:br>
              <a:rPr lang="en-US" sz="2900" b="1" dirty="0"/>
            </a:br>
            <a:r>
              <a:rPr lang="en-US" sz="2900" b="1" dirty="0"/>
              <a:t>Scenarios </a:t>
            </a:r>
            <a:r>
              <a:rPr lang="en-US" sz="2900" b="1" dirty="0" smtClean="0"/>
              <a:t>and Responses/Modeling Activities</a:t>
            </a:r>
            <a:endParaRPr lang="en-US" sz="2900" b="1" dirty="0"/>
          </a:p>
        </p:txBody>
      </p:sp>
    </p:spTree>
    <p:extLst>
      <p:ext uri="{BB962C8B-B14F-4D97-AF65-F5344CB8AC3E}">
        <p14:creationId xmlns:p14="http://schemas.microsoft.com/office/powerpoint/2010/main" xmlns="" val="1506079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b="1" dirty="0" smtClean="0"/>
              <a:t>If confidentiality of school library records is part of your state law, inform the parents of this.</a:t>
            </a:r>
          </a:p>
          <a:p>
            <a:r>
              <a:rPr lang="en-US" sz="3200" b="1" dirty="0"/>
              <a:t>If confidentiality of school library records is part of </a:t>
            </a:r>
            <a:r>
              <a:rPr lang="en-US" sz="3200" b="1" dirty="0" smtClean="0"/>
              <a:t>your library’s or school’s policy, inform the parents of this.</a:t>
            </a:r>
          </a:p>
          <a:p>
            <a:r>
              <a:rPr lang="en-US" sz="3200" b="1" dirty="0" smtClean="0"/>
              <a:t>Make sure that overdue notices are confidential (i.e., not placed on a library bulletin board or web page, etc.)</a:t>
            </a:r>
            <a:endParaRPr lang="en-US" sz="32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360249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t>Make sure that all library records, including circulation records, are inaccessible to the public and/or destroyed in a timely manner.</a:t>
            </a:r>
            <a:endParaRPr lang="en-US" sz="32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181417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 </a:t>
            </a:r>
            <a:r>
              <a:rPr lang="en-US" sz="3600" b="1" dirty="0" smtClean="0"/>
              <a:t>A class instructor finds a video on the Web that he would like to use with his sociology class. He asks if you can help him show it in his classroom via a computer and projector. </a:t>
            </a:r>
            <a:endParaRPr lang="en-US" sz="3600" b="1" dirty="0"/>
          </a:p>
        </p:txBody>
      </p:sp>
      <p:sp>
        <p:nvSpPr>
          <p:cNvPr id="3" name="Title 2"/>
          <p:cNvSpPr>
            <a:spLocks noGrp="1"/>
          </p:cNvSpPr>
          <p:nvPr>
            <p:ph type="title"/>
          </p:nvPr>
        </p:nvSpPr>
        <p:spPr/>
        <p:txBody>
          <a:bodyPr/>
          <a:lstStyle/>
          <a:p>
            <a:r>
              <a:rPr lang="en-US" dirty="0" smtClean="0"/>
              <a:t>Copyright Scenario #2: Video on the Internet</a:t>
            </a:r>
            <a:endParaRPr lang="en-US" dirty="0"/>
          </a:p>
        </p:txBody>
      </p:sp>
    </p:spTree>
    <p:extLst>
      <p:ext uri="{BB962C8B-B14F-4D97-AF65-F5344CB8AC3E}">
        <p14:creationId xmlns:p14="http://schemas.microsoft.com/office/powerpoint/2010/main" xmlns="" val="3408420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smtClean="0"/>
              <a:t>You surmise that he is asking for a “video-on-demand.” While you realize that it may be possible to accommodate his request, you also realize that licenses or permissions may be involved. Thus, you respond to him as follows:</a:t>
            </a:r>
            <a:endParaRPr lang="en-US" sz="3600" b="1"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1238516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t>Questions to ask the sociology teacher and responses based on those questions:</a:t>
            </a:r>
          </a:p>
          <a:p>
            <a:pPr lvl="1"/>
            <a:r>
              <a:rPr lang="en-US" sz="3000" b="1" dirty="0" smtClean="0"/>
              <a:t>Does the Internet site you obtained the movie from have a license that you must agree to before using the film?</a:t>
            </a:r>
          </a:p>
          <a:p>
            <a:pPr lvl="1"/>
            <a:r>
              <a:rPr lang="en-US" sz="3000" b="1" dirty="0" smtClean="0"/>
              <a:t>If the answer is yes, then follow the licensing information and show the film in the classroom. </a:t>
            </a:r>
            <a:r>
              <a:rPr lang="en-US" sz="1200" b="1" dirty="0" smtClean="0"/>
              <a:t>(Butler, 2011, 102)</a:t>
            </a:r>
            <a:endParaRPr lang="en-US" sz="3000" b="1" dirty="0"/>
          </a:p>
        </p:txBody>
      </p:sp>
      <p:sp>
        <p:nvSpPr>
          <p:cNvPr id="3" name="Title 2"/>
          <p:cNvSpPr>
            <a:spLocks noGrp="1"/>
          </p:cNvSpPr>
          <p:nvPr>
            <p:ph type="title"/>
          </p:nvPr>
        </p:nvSpPr>
        <p:spPr/>
        <p:txBody>
          <a:bodyPr/>
          <a:lstStyle/>
          <a:p>
            <a:r>
              <a:rPr lang="en-US" dirty="0"/>
              <a:t>Copyright Scenario </a:t>
            </a:r>
            <a:r>
              <a:rPr lang="en-US" dirty="0" smtClean="0"/>
              <a:t>#2: Responses/Modeling </a:t>
            </a:r>
            <a:r>
              <a:rPr lang="en-US" dirty="0"/>
              <a:t>Activities</a:t>
            </a:r>
          </a:p>
        </p:txBody>
      </p:sp>
    </p:spTree>
    <p:extLst>
      <p:ext uri="{BB962C8B-B14F-4D97-AF65-F5344CB8AC3E}">
        <p14:creationId xmlns:p14="http://schemas.microsoft.com/office/powerpoint/2010/main" xmlns="" val="15286217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t>Does the movie Internet site have a specific copyright policy that you must follow in order to use the film?</a:t>
            </a:r>
          </a:p>
          <a:p>
            <a:pPr lvl="1"/>
            <a:r>
              <a:rPr lang="en-US" sz="3000" b="1" dirty="0" smtClean="0"/>
              <a:t>If the answer is yes, then follow the copyright policy information and show the film in </a:t>
            </a:r>
            <a:r>
              <a:rPr lang="en-US" sz="3000" b="1" dirty="0"/>
              <a:t>the classroom. </a:t>
            </a:r>
            <a:r>
              <a:rPr lang="en-US" sz="1000" b="1" dirty="0"/>
              <a:t>(Butler, 2011, </a:t>
            </a:r>
            <a:r>
              <a:rPr lang="en-US" sz="1000" b="1" dirty="0" smtClean="0"/>
              <a:t>102)</a:t>
            </a:r>
            <a:endParaRPr lang="en-US" sz="10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16578492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t>Does the use of this film fit under fair use or another statutory exemption?</a:t>
            </a:r>
          </a:p>
          <a:p>
            <a:pPr lvl="1"/>
            <a:r>
              <a:rPr lang="en-US" sz="3000" b="1" dirty="0" smtClean="0"/>
              <a:t>If the answer is yes, then show the film in the classroom.</a:t>
            </a:r>
          </a:p>
          <a:p>
            <a:r>
              <a:rPr lang="en-US" sz="3200" b="1" dirty="0" smtClean="0"/>
              <a:t>Is this film in the public domain?</a:t>
            </a:r>
          </a:p>
          <a:p>
            <a:pPr lvl="1"/>
            <a:r>
              <a:rPr lang="en-US" sz="3000" b="1" dirty="0" smtClean="0"/>
              <a:t>If the answer is yes, then show</a:t>
            </a:r>
            <a:r>
              <a:rPr lang="en-US" sz="3000" dirty="0" smtClean="0"/>
              <a:t> </a:t>
            </a:r>
            <a:r>
              <a:rPr lang="en-US" sz="3000" b="1" dirty="0" smtClean="0"/>
              <a:t>the film in the classroom. </a:t>
            </a:r>
            <a:r>
              <a:rPr lang="en-US" sz="1200" b="1" dirty="0"/>
              <a:t>(Butler, 2011, </a:t>
            </a:r>
            <a:r>
              <a:rPr lang="en-US" sz="1200" b="1" dirty="0" smtClean="0"/>
              <a:t>102)</a:t>
            </a:r>
            <a:endParaRPr lang="en-US" sz="12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38546496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t>Do you have permission from the film’s owner to use the film, as obtained through video on demand, in the classroom?</a:t>
            </a:r>
          </a:p>
          <a:p>
            <a:pPr lvl="1"/>
            <a:r>
              <a:rPr lang="en-US" sz="3000" b="1" dirty="0" smtClean="0"/>
              <a:t>If the answer is yes, then show the film in the classroom. </a:t>
            </a:r>
            <a:r>
              <a:rPr lang="en-US" sz="1200" b="1" dirty="0"/>
              <a:t>(Butler, 2011, </a:t>
            </a:r>
            <a:r>
              <a:rPr lang="en-US" sz="1200" b="1" dirty="0" smtClean="0"/>
              <a:t>102)</a:t>
            </a:r>
            <a:endParaRPr lang="en-US" sz="12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5890182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b="1" dirty="0" smtClean="0"/>
              <a:t>Do you have permission from the website creator (or administrator) to use the film, as obtained through video on demand, in the classroom?</a:t>
            </a:r>
          </a:p>
          <a:p>
            <a:pPr lvl="1"/>
            <a:r>
              <a:rPr lang="en-US" sz="3000" b="1" dirty="0" smtClean="0"/>
              <a:t>If the answer is yes, then show the film in the classroom.</a:t>
            </a:r>
          </a:p>
          <a:p>
            <a:r>
              <a:rPr lang="en-US" sz="3200" b="1" dirty="0" smtClean="0"/>
              <a:t>If the answer is no to all of these questions, then find another film for the sociology instructor to use with his class. </a:t>
            </a:r>
            <a:r>
              <a:rPr lang="en-US" sz="1300" b="1" dirty="0"/>
              <a:t>(Butler, 2011, </a:t>
            </a:r>
            <a:r>
              <a:rPr lang="en-US" sz="1300" b="1" dirty="0" smtClean="0"/>
              <a:t>102)</a:t>
            </a:r>
            <a:endParaRPr lang="en-US" sz="13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12181312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arbara Fiehn\Contacts\Desktop\If presentation graphics\ALA_Icon_180x180_C.gif"/>
          <p:cNvPicPr>
            <a:picLocks noChangeAspect="1" noChangeArrowheads="1"/>
          </p:cNvPicPr>
          <p:nvPr/>
        </p:nvPicPr>
        <p:blipFill>
          <a:blip r:embed="rId3" cstate="print"/>
          <a:srcRect/>
          <a:stretch>
            <a:fillRect/>
          </a:stretch>
        </p:blipFill>
        <p:spPr bwMode="auto">
          <a:xfrm>
            <a:off x="1447800" y="152400"/>
            <a:ext cx="6477000" cy="6477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4400" b="1" dirty="0" smtClean="0"/>
              <a:t>The school librarian observes a teacher scanning a workbook onto her computer. She informs the librarian that it is too expensive to keep buying it for the class, so she will keep a copy on her computer and print it out for each student, as needed.</a:t>
            </a:r>
            <a:endParaRPr lang="en-US" sz="4400" b="1" dirty="0"/>
          </a:p>
        </p:txBody>
      </p:sp>
      <p:sp>
        <p:nvSpPr>
          <p:cNvPr id="3" name="Title 2"/>
          <p:cNvSpPr>
            <a:spLocks noGrp="1"/>
          </p:cNvSpPr>
          <p:nvPr>
            <p:ph type="title"/>
          </p:nvPr>
        </p:nvSpPr>
        <p:spPr/>
        <p:txBody>
          <a:bodyPr/>
          <a:lstStyle/>
          <a:p>
            <a:r>
              <a:rPr lang="en-US" dirty="0" smtClean="0"/>
              <a:t>Copyright Scenario #1: Scanning Workbooks</a:t>
            </a:r>
            <a:endParaRPr lang="en-US" dirty="0"/>
          </a:p>
        </p:txBody>
      </p:sp>
    </p:spTree>
    <p:extLst>
      <p:ext uri="{BB962C8B-B14F-4D97-AF65-F5344CB8AC3E}">
        <p14:creationId xmlns:p14="http://schemas.microsoft.com/office/powerpoint/2010/main" xmlns="" val="35807362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500" b="1" dirty="0" smtClean="0"/>
              <a:t>The right of every individual to seek and receive information from all points of view without restriction. </a:t>
            </a:r>
          </a:p>
          <a:p>
            <a:pPr>
              <a:buNone/>
            </a:pPr>
            <a:r>
              <a:rPr lang="en-US" b="1" dirty="0" smtClean="0"/>
              <a:t>Adams p. 11</a:t>
            </a:r>
          </a:p>
          <a:p>
            <a:pPr>
              <a:buNone/>
            </a:pPr>
            <a:endParaRPr lang="en-US" sz="3500" b="1" dirty="0" smtClean="0"/>
          </a:p>
          <a:p>
            <a:r>
              <a:rPr lang="en-US" sz="3500" b="1" dirty="0" smtClean="0"/>
              <a:t>Include </a:t>
            </a:r>
            <a:r>
              <a:rPr lang="en-US" sz="3500" b="1" i="1" dirty="0" smtClean="0">
                <a:solidFill>
                  <a:srgbClr val="FF0000"/>
                </a:solidFill>
              </a:rPr>
              <a:t>ALL</a:t>
            </a:r>
            <a:r>
              <a:rPr lang="en-US" sz="3500" b="1" dirty="0" smtClean="0"/>
              <a:t> students in Media Center activities</a:t>
            </a:r>
          </a:p>
          <a:p>
            <a:pPr>
              <a:buNone/>
            </a:pPr>
            <a:endParaRPr lang="en-US" sz="3500" dirty="0" smtClean="0"/>
          </a:p>
          <a:p>
            <a:endParaRPr lang="en-US" sz="3500" dirty="0"/>
          </a:p>
        </p:txBody>
      </p:sp>
      <p:sp>
        <p:nvSpPr>
          <p:cNvPr id="3" name="Title 2"/>
          <p:cNvSpPr>
            <a:spLocks noGrp="1"/>
          </p:cNvSpPr>
          <p:nvPr>
            <p:ph type="title"/>
          </p:nvPr>
        </p:nvSpPr>
        <p:spPr/>
        <p:txBody>
          <a:bodyPr/>
          <a:lstStyle/>
          <a:p>
            <a:r>
              <a:rPr lang="en-US" dirty="0" smtClean="0"/>
              <a:t>Intellectual Freedom</a:t>
            </a:r>
            <a:endParaRPr lang="en-US" dirty="0"/>
          </a:p>
        </p:txBody>
      </p:sp>
    </p:spTree>
    <p:extLst>
      <p:ext uri="{BB962C8B-B14F-4D97-AF65-F5344CB8AC3E}">
        <p14:creationId xmlns:p14="http://schemas.microsoft.com/office/powerpoint/2010/main" xmlns="" val="28172198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r>
              <a:rPr lang="en-US" sz="3500" b="1" dirty="0" smtClean="0"/>
              <a:t>Insist on physical ease of access, ramps, lifts, low sight readers </a:t>
            </a:r>
          </a:p>
          <a:p>
            <a:r>
              <a:rPr lang="en-US" sz="3500" b="1" dirty="0" smtClean="0"/>
              <a:t>Co-plan with special educators for student access</a:t>
            </a:r>
          </a:p>
          <a:p>
            <a:r>
              <a:rPr lang="en-US" sz="3500" b="1" dirty="0" smtClean="0"/>
              <a:t>Ensure appropriate collections</a:t>
            </a:r>
          </a:p>
          <a:p>
            <a:r>
              <a:rPr lang="en-US" sz="3500" b="1" dirty="0" smtClean="0"/>
              <a:t>It’s the Law: ADA, Rehabilitation Act, Individuals with Disabilities Education Act.</a:t>
            </a:r>
            <a:endParaRPr lang="en-US" sz="3500" b="1" dirty="0"/>
          </a:p>
        </p:txBody>
      </p:sp>
      <p:sp>
        <p:nvSpPr>
          <p:cNvPr id="3" name="Title 2"/>
          <p:cNvSpPr>
            <a:spLocks noGrp="1"/>
          </p:cNvSpPr>
          <p:nvPr>
            <p:ph type="title"/>
          </p:nvPr>
        </p:nvSpPr>
        <p:spPr/>
        <p:txBody>
          <a:bodyPr/>
          <a:lstStyle/>
          <a:p>
            <a:r>
              <a:rPr lang="en-US" dirty="0" smtClean="0"/>
              <a:t>Disabled Students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400" b="1" dirty="0" smtClean="0"/>
              <a:t>Plan all library programs for inclusion.</a:t>
            </a:r>
          </a:p>
          <a:p>
            <a:pPr lvl="1"/>
            <a:r>
              <a:rPr lang="en-US" sz="3300" b="1" dirty="0" smtClean="0"/>
              <a:t>Awards for reading are obtainable for all students.</a:t>
            </a:r>
          </a:p>
          <a:p>
            <a:pPr lvl="1"/>
            <a:r>
              <a:rPr lang="en-US" sz="3300" b="1" dirty="0" smtClean="0"/>
              <a:t>Guest speakers are prepared for all students</a:t>
            </a:r>
          </a:p>
          <a:p>
            <a:pPr lvl="1"/>
            <a:r>
              <a:rPr lang="en-US" sz="3300" b="1" dirty="0" smtClean="0"/>
              <a:t>Promotions include all students</a:t>
            </a:r>
            <a:endParaRPr lang="en-US" sz="3300" b="1" dirty="0"/>
          </a:p>
        </p:txBody>
      </p:sp>
      <p:sp>
        <p:nvSpPr>
          <p:cNvPr id="3" name="Title 2"/>
          <p:cNvSpPr>
            <a:spLocks noGrp="1"/>
          </p:cNvSpPr>
          <p:nvPr>
            <p:ph type="title"/>
          </p:nvPr>
        </p:nvSpPr>
        <p:spPr/>
        <p:txBody>
          <a:bodyPr/>
          <a:lstStyle/>
          <a:p>
            <a:r>
              <a:rPr lang="en-US" dirty="0" smtClean="0"/>
              <a:t>Access to Programs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5122" name="Picture 2" descr="http://www.ala.org/aasl/sites/ala.org.aasl/files/content/img/BWAD-2012_webbadge_350px.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1450" y="685800"/>
            <a:ext cx="8743950" cy="59458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061471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839199" cy="5029200"/>
          </a:xfrm>
        </p:spPr>
        <p:txBody>
          <a:bodyPr/>
          <a:lstStyle/>
          <a:p>
            <a:r>
              <a:rPr lang="en-US" sz="2800" b="1" dirty="0"/>
              <a:t>Internet Access</a:t>
            </a:r>
          </a:p>
          <a:p>
            <a:pPr lvl="1"/>
            <a:r>
              <a:rPr lang="en-US" sz="2600" b="1" dirty="0"/>
              <a:t>Access policy – clear guidelines about what is acceptable and what is </a:t>
            </a:r>
            <a:r>
              <a:rPr lang="en-US" sz="2600" b="1" dirty="0" smtClean="0"/>
              <a:t>not. Filters do not always work</a:t>
            </a:r>
            <a:endParaRPr lang="en-US" sz="2600" b="1" dirty="0"/>
          </a:p>
          <a:p>
            <a:pPr lvl="1"/>
            <a:r>
              <a:rPr lang="en-US" sz="2600" b="1" dirty="0" smtClean="0"/>
              <a:t>Student Rights of Access – who adjudicates requests for unblocking</a:t>
            </a:r>
          </a:p>
          <a:p>
            <a:pPr lvl="1"/>
            <a:r>
              <a:rPr lang="en-US" sz="2600" b="1" dirty="0" smtClean="0"/>
              <a:t>Student responsibility</a:t>
            </a:r>
          </a:p>
          <a:p>
            <a:pPr lvl="1"/>
            <a:r>
              <a:rPr lang="en-US" sz="2600" b="1" dirty="0" smtClean="0"/>
              <a:t>Teacher rights to access – Understand your state laws as well as CIPA – Stand up for your rights and those of your students.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5209473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2050" name="Picture 2" descr="Banned Books Week Poster"/>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712" t="1808" r="2829" b="1729"/>
          <a:stretch/>
        </p:blipFill>
        <p:spPr bwMode="auto">
          <a:xfrm>
            <a:off x="2540321" y="152400"/>
            <a:ext cx="4278006" cy="6553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102448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a:t>Access to Information</a:t>
            </a:r>
          </a:p>
          <a:p>
            <a:pPr lvl="1"/>
            <a:r>
              <a:rPr lang="en-US" sz="2600" b="1" dirty="0"/>
              <a:t>Restricted Shelf – parental permission needed Attaches a stigma</a:t>
            </a:r>
          </a:p>
          <a:p>
            <a:pPr lvl="1"/>
            <a:r>
              <a:rPr lang="en-US" sz="2600" b="1" dirty="0"/>
              <a:t>Restriction by reading/grade/ability level</a:t>
            </a:r>
          </a:p>
          <a:p>
            <a:pPr lvl="1"/>
            <a:r>
              <a:rPr lang="en-US" sz="2600" b="1" dirty="0" smtClean="0"/>
              <a:t>Behavior</a:t>
            </a:r>
            <a:r>
              <a:rPr lang="en-US" sz="2600" b="1" dirty="0"/>
              <a:t> </a:t>
            </a:r>
            <a:r>
              <a:rPr lang="en-US" sz="2600" b="1" dirty="0" smtClean="0"/>
              <a:t>restricts access</a:t>
            </a:r>
            <a:endParaRPr lang="en-US" sz="2600" b="1" dirty="0"/>
          </a:p>
          <a:p>
            <a:pPr lvl="1"/>
            <a:endParaRPr lang="en-US" sz="2600" b="1" dirty="0"/>
          </a:p>
          <a:p>
            <a:r>
              <a:rPr lang="en-US" sz="2800" b="1" dirty="0" smtClean="0"/>
              <a:t>These are all forms of censorship. Courts have said – only parents can restrict access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31471307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Adams, H. R. (2008). </a:t>
            </a:r>
            <a:r>
              <a:rPr lang="en-US" b="1" u="sng" dirty="0" smtClean="0"/>
              <a:t>Ensuring </a:t>
            </a:r>
            <a:r>
              <a:rPr lang="en-US" b="1" u="sng" dirty="0"/>
              <a:t>intellectual freedom and access to information in the school library media program.</a:t>
            </a:r>
            <a:r>
              <a:rPr lang="en-US" b="1" dirty="0"/>
              <a:t> </a:t>
            </a:r>
            <a:r>
              <a:rPr lang="en-US" b="1" dirty="0" smtClean="0"/>
              <a:t>Westport</a:t>
            </a:r>
            <a:r>
              <a:rPr lang="en-US" b="1" dirty="0"/>
              <a:t>, CT: Libraries Unlimited.</a:t>
            </a:r>
            <a:endParaRPr lang="en-US" b="1" dirty="0" smtClean="0"/>
          </a:p>
          <a:p>
            <a:r>
              <a:rPr lang="en-US" b="1" dirty="0" smtClean="0"/>
              <a:t>Butler</a:t>
            </a:r>
            <a:r>
              <a:rPr lang="en-US" b="1" dirty="0"/>
              <a:t>, </a:t>
            </a:r>
            <a:r>
              <a:rPr lang="en-US" b="1" dirty="0" smtClean="0"/>
              <a:t>R.P. </a:t>
            </a:r>
            <a:r>
              <a:rPr lang="en-US" b="1" dirty="0"/>
              <a:t>P. </a:t>
            </a:r>
            <a:r>
              <a:rPr lang="en-US" b="1" dirty="0" smtClean="0"/>
              <a:t>2004. </a:t>
            </a:r>
            <a:r>
              <a:rPr lang="en-US" b="1" u="sng" dirty="0"/>
              <a:t>Copyright for Teachers and </a:t>
            </a:r>
            <a:r>
              <a:rPr lang="en-US" b="1" u="sng" dirty="0" smtClean="0"/>
              <a:t>Librarians.</a:t>
            </a:r>
            <a:r>
              <a:rPr lang="en-US" b="1" dirty="0" smtClean="0"/>
              <a:t> </a:t>
            </a:r>
            <a:r>
              <a:rPr lang="en-US" b="1" dirty="0"/>
              <a:t>New York:  Neal-Schuman</a:t>
            </a:r>
            <a:r>
              <a:rPr lang="en-US" b="1" dirty="0" smtClean="0"/>
              <a:t>.</a:t>
            </a:r>
          </a:p>
          <a:p>
            <a:r>
              <a:rPr lang="en-US" b="1" dirty="0" smtClean="0"/>
              <a:t>Butler</a:t>
            </a:r>
            <a:r>
              <a:rPr lang="en-US" b="1" dirty="0"/>
              <a:t>, </a:t>
            </a:r>
            <a:r>
              <a:rPr lang="en-US" b="1" dirty="0" smtClean="0"/>
              <a:t>R. </a:t>
            </a:r>
            <a:r>
              <a:rPr lang="en-US" b="1" dirty="0"/>
              <a:t>P. 2011. </a:t>
            </a:r>
            <a:r>
              <a:rPr lang="en-US" b="1" u="sng" dirty="0"/>
              <a:t>Copyright for Teachers and Librarians in the 21</a:t>
            </a:r>
            <a:r>
              <a:rPr lang="en-US" b="1" u="sng" baseline="30000" dirty="0"/>
              <a:t>st</a:t>
            </a:r>
            <a:r>
              <a:rPr lang="en-US" b="1" u="sng" dirty="0"/>
              <a:t> Century.</a:t>
            </a:r>
            <a:r>
              <a:rPr lang="en-US" b="1" dirty="0"/>
              <a:t> New York:  Neal-Schuman</a:t>
            </a:r>
            <a:r>
              <a:rPr lang="en-US" b="1" dirty="0" smtClean="0"/>
              <a:t>.</a:t>
            </a:r>
          </a:p>
          <a:p>
            <a:r>
              <a:rPr lang="en-US" b="1" dirty="0"/>
              <a:t>Butler, </a:t>
            </a:r>
            <a:r>
              <a:rPr lang="en-US" b="1" dirty="0" smtClean="0"/>
              <a:t>R. </a:t>
            </a:r>
            <a:r>
              <a:rPr lang="en-US" b="1" dirty="0"/>
              <a:t>P. </a:t>
            </a:r>
            <a:r>
              <a:rPr lang="en-US" b="1" dirty="0" smtClean="0"/>
              <a:t>2009. </a:t>
            </a:r>
            <a:r>
              <a:rPr lang="en-US" b="1" u="sng" dirty="0" smtClean="0"/>
              <a:t>Smart Copyright Compliance.</a:t>
            </a:r>
            <a:r>
              <a:rPr lang="en-US" b="1" dirty="0" smtClean="0"/>
              <a:t> </a:t>
            </a:r>
            <a:r>
              <a:rPr lang="en-US" b="1" dirty="0"/>
              <a:t>New York:  Neal-Schuman</a:t>
            </a:r>
            <a:r>
              <a:rPr lang="en-US" b="1" dirty="0" smtClean="0"/>
              <a:t>.</a:t>
            </a:r>
            <a:endParaRPr lang="en-US" b="1" dirty="0"/>
          </a:p>
          <a:p>
            <a:r>
              <a:rPr lang="en-US" b="1" dirty="0"/>
              <a:t>Office for Intellectual Freedom. </a:t>
            </a:r>
            <a:r>
              <a:rPr lang="en-US" b="1" dirty="0" smtClean="0"/>
              <a:t>2010. </a:t>
            </a:r>
            <a:r>
              <a:rPr lang="en-US" b="1" u="sng" dirty="0"/>
              <a:t>Intellectual Freedom Manual</a:t>
            </a:r>
            <a:r>
              <a:rPr lang="en-US" b="1" dirty="0"/>
              <a:t>, </a:t>
            </a:r>
            <a:r>
              <a:rPr lang="en-US" b="1" dirty="0" smtClean="0"/>
              <a:t>8th </a:t>
            </a:r>
            <a:r>
              <a:rPr lang="en-US" b="1" dirty="0"/>
              <a:t>ed. Chicago: ALA.  </a:t>
            </a:r>
            <a:endParaRPr lang="en-US" b="1" dirty="0" smtClean="0"/>
          </a:p>
          <a:p>
            <a:endParaRPr lang="en-US" dirty="0" smtClean="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xmlns="" val="2932447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700" b="1" dirty="0" smtClean="0"/>
              <a:t>The librarian realizes that the workbook is a consumable product, and that the publishing house for the workbook plans on selling a copy for each student per year. It does not give the rights to educators to copy the workbook and print it out for classes.</a:t>
            </a:r>
            <a:endParaRPr lang="en-US" sz="3700" b="1"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1004199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700" b="1" dirty="0" smtClean="0"/>
              <a:t>Possible non-threatening responses that the librarian might give to the teacher:</a:t>
            </a:r>
          </a:p>
          <a:p>
            <a:pPr lvl="1"/>
            <a:r>
              <a:rPr lang="en-US" sz="3600" b="1" dirty="0"/>
              <a:t>Tell the teacher that you are uncomfortable she is scanning the workbook, since such a use is probably a copyright infringement.</a:t>
            </a:r>
          </a:p>
          <a:p>
            <a:pPr lvl="1"/>
            <a:r>
              <a:rPr lang="en-US" sz="3500" b="1" dirty="0" smtClean="0"/>
              <a:t>Offer to help the teacher find and write a grant, which will purchase the workbooks for her class.</a:t>
            </a:r>
          </a:p>
        </p:txBody>
      </p:sp>
      <p:sp>
        <p:nvSpPr>
          <p:cNvPr id="3" name="Title 2"/>
          <p:cNvSpPr>
            <a:spLocks noGrp="1"/>
          </p:cNvSpPr>
          <p:nvPr>
            <p:ph type="title"/>
          </p:nvPr>
        </p:nvSpPr>
        <p:spPr/>
        <p:txBody>
          <a:bodyPr/>
          <a:lstStyle/>
          <a:p>
            <a:r>
              <a:rPr lang="en-US" dirty="0"/>
              <a:t>Copyright Scenario #1: Modeling </a:t>
            </a:r>
            <a:r>
              <a:rPr lang="en-US" dirty="0" smtClean="0"/>
              <a:t>Activities</a:t>
            </a:r>
            <a:endParaRPr lang="en-US" dirty="0"/>
          </a:p>
        </p:txBody>
      </p:sp>
    </p:spTree>
    <p:extLst>
      <p:ext uri="{BB962C8B-B14F-4D97-AF65-F5344CB8AC3E}">
        <p14:creationId xmlns:p14="http://schemas.microsoft.com/office/powerpoint/2010/main" xmlns="" val="3639901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500" b="1" dirty="0" smtClean="0"/>
              <a:t>Ask the teacher if she could place needed workbook pages on an ELMO or other projection device so that students might view the page from the large screen.</a:t>
            </a:r>
          </a:p>
          <a:p>
            <a:pPr marL="274320" lvl="1" indent="-228600">
              <a:buClr>
                <a:schemeClr val="accent1"/>
              </a:buClr>
              <a:buFont typeface="Wingdings 2" pitchFamily="18" charset="2"/>
              <a:buChar char=""/>
            </a:pPr>
            <a:r>
              <a:rPr lang="en-US" sz="3500" b="1" dirty="0"/>
              <a:t>Offer to help the teacher look for a similar/cheaper/free workbook for purchase.</a:t>
            </a:r>
          </a:p>
          <a:p>
            <a:endParaRPr lang="en-US" sz="3200" dirty="0" smtClean="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1813676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t>Volunteer to ask the PTO if they might be able to purchase the needed workbook for all class students.</a:t>
            </a:r>
          </a:p>
          <a:p>
            <a:r>
              <a:rPr lang="en-US" sz="3200" b="1" dirty="0" smtClean="0"/>
              <a:t>Check into the availability of mobile hand-held devices that might hold copies of the workbook. (Again, look for funding – as given above – for these devices and the electronic version of the workbook.)</a:t>
            </a:r>
            <a:endParaRPr lang="en-US" sz="32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423537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19070"/>
            <a:ext cx="9144000" cy="5138929"/>
          </a:xfrm>
        </p:spPr>
        <p:txBody>
          <a:bodyPr>
            <a:normAutofit/>
          </a:bodyPr>
          <a:lstStyle/>
          <a:p>
            <a:r>
              <a:rPr lang="en-US" sz="2800" b="1" dirty="0" smtClean="0"/>
              <a:t>Materials Selection</a:t>
            </a:r>
          </a:p>
          <a:p>
            <a:pPr lvl="1"/>
            <a:r>
              <a:rPr lang="en-US" sz="2800" b="1" dirty="0" smtClean="0"/>
              <a:t>Policies and practices of providing materials</a:t>
            </a:r>
          </a:p>
          <a:p>
            <a:pPr lvl="2"/>
            <a:r>
              <a:rPr lang="en-US" sz="2600" b="1" dirty="0" smtClean="0"/>
              <a:t>Needs of ALL students</a:t>
            </a:r>
          </a:p>
          <a:p>
            <a:pPr lvl="2"/>
            <a:r>
              <a:rPr lang="en-US" sz="2600" b="1" dirty="0" smtClean="0"/>
              <a:t>Curriculum needs</a:t>
            </a:r>
          </a:p>
          <a:p>
            <a:pPr lvl="2"/>
            <a:r>
              <a:rPr lang="en-US" sz="2600" b="1" dirty="0" smtClean="0"/>
              <a:t>Extracurricular student needs</a:t>
            </a:r>
          </a:p>
          <a:p>
            <a:pPr lvl="2"/>
            <a:r>
              <a:rPr lang="en-US" sz="2600" b="1" dirty="0" smtClean="0"/>
              <a:t>Selection aids </a:t>
            </a:r>
          </a:p>
          <a:p>
            <a:pPr marL="640080" lvl="2" indent="0">
              <a:buNone/>
            </a:pPr>
            <a:endParaRPr lang="en-US" sz="2600" b="1" dirty="0" smtClean="0"/>
          </a:p>
          <a:p>
            <a:pPr lvl="2"/>
            <a:r>
              <a:rPr lang="en-US" sz="2600" b="1" dirty="0" smtClean="0"/>
              <a:t>Perceived values schema varies / you serve a wide range of students</a:t>
            </a:r>
          </a:p>
        </p:txBody>
      </p:sp>
      <p:sp>
        <p:nvSpPr>
          <p:cNvPr id="3" name="Title 2"/>
          <p:cNvSpPr>
            <a:spLocks noGrp="1"/>
          </p:cNvSpPr>
          <p:nvPr>
            <p:ph type="title"/>
          </p:nvPr>
        </p:nvSpPr>
        <p:spPr/>
        <p:txBody>
          <a:bodyPr/>
          <a:lstStyle/>
          <a:p>
            <a:r>
              <a:rPr lang="en-US" sz="4400" dirty="0" smtClean="0"/>
              <a:t>Intellectual Freedom</a:t>
            </a:r>
            <a:br>
              <a:rPr lang="en-US" sz="4400" dirty="0" smtClean="0"/>
            </a:br>
            <a:endParaRPr lang="en-US" sz="4400" dirty="0"/>
          </a:p>
        </p:txBody>
      </p:sp>
    </p:spTree>
    <p:extLst>
      <p:ext uri="{BB962C8B-B14F-4D97-AF65-F5344CB8AC3E}">
        <p14:creationId xmlns:p14="http://schemas.microsoft.com/office/powerpoint/2010/main" xmlns="" val="1506079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a:t>Library Management &amp; Programs</a:t>
            </a:r>
          </a:p>
          <a:p>
            <a:pPr lvl="1"/>
            <a:r>
              <a:rPr lang="en-US" sz="2600" b="1" dirty="0" err="1"/>
              <a:t>Deselection</a:t>
            </a:r>
            <a:r>
              <a:rPr lang="en-US" sz="2600" b="1" dirty="0"/>
              <a:t> </a:t>
            </a:r>
            <a:endParaRPr lang="en-US" sz="2600" b="1" dirty="0" smtClean="0"/>
          </a:p>
          <a:p>
            <a:pPr lvl="1"/>
            <a:r>
              <a:rPr lang="en-US" sz="2600" b="1" dirty="0" smtClean="0"/>
              <a:t>MARC </a:t>
            </a:r>
            <a:r>
              <a:rPr lang="en-US" sz="2600" b="1" dirty="0"/>
              <a:t>Records – </a:t>
            </a:r>
            <a:r>
              <a:rPr lang="en-US" sz="2600" b="1" dirty="0" smtClean="0"/>
              <a:t>ranges </a:t>
            </a:r>
            <a:r>
              <a:rPr lang="en-US" sz="2600" b="1" dirty="0" err="1" smtClean="0"/>
              <a:t>vs</a:t>
            </a:r>
            <a:r>
              <a:rPr lang="en-US" sz="2600" b="1" dirty="0" smtClean="0"/>
              <a:t> specific </a:t>
            </a:r>
            <a:r>
              <a:rPr lang="en-US" sz="2600" b="1" dirty="0"/>
              <a:t>grade levels </a:t>
            </a:r>
          </a:p>
          <a:p>
            <a:pPr lvl="1"/>
            <a:r>
              <a:rPr lang="en-US" sz="2600" b="1" dirty="0" smtClean="0"/>
              <a:t>Circulation </a:t>
            </a:r>
            <a:r>
              <a:rPr lang="en-US" sz="2600" b="1" dirty="0"/>
              <a:t>restriction/interlibrary loan</a:t>
            </a:r>
          </a:p>
          <a:p>
            <a:pPr lvl="1"/>
            <a:r>
              <a:rPr lang="en-US" sz="2600" b="1" dirty="0"/>
              <a:t>Reserved </a:t>
            </a:r>
            <a:r>
              <a:rPr lang="en-US" sz="2600" b="1" dirty="0" smtClean="0"/>
              <a:t>materials</a:t>
            </a:r>
            <a:endParaRPr lang="en-US" sz="2600" b="1" dirty="0"/>
          </a:p>
          <a:p>
            <a:pPr lvl="1"/>
            <a:r>
              <a:rPr lang="en-US" sz="2600" b="1" dirty="0" smtClean="0"/>
              <a:t>Confidentiality / Privacy</a:t>
            </a:r>
            <a:endParaRPr lang="en-US" dirty="0"/>
          </a:p>
          <a:p>
            <a:pPr lvl="1"/>
            <a:r>
              <a:rPr lang="en-US" sz="2600" b="1" dirty="0" smtClean="0"/>
              <a:t>Censorship</a:t>
            </a:r>
            <a:endParaRPr lang="en-US" sz="2600" b="1" dirty="0"/>
          </a:p>
        </p:txBody>
      </p:sp>
      <p:sp>
        <p:nvSpPr>
          <p:cNvPr id="3" name="Title 2"/>
          <p:cNvSpPr>
            <a:spLocks noGrp="1"/>
          </p:cNvSpPr>
          <p:nvPr>
            <p:ph type="title"/>
          </p:nvPr>
        </p:nvSpPr>
        <p:spPr/>
        <p:txBody>
          <a:bodyPr/>
          <a:lstStyle/>
          <a:p>
            <a:r>
              <a:rPr lang="en-US" dirty="0" smtClean="0"/>
              <a:t>Intellectual Freedom</a:t>
            </a:r>
            <a:endParaRPr lang="en-US" dirty="0"/>
          </a:p>
        </p:txBody>
      </p:sp>
    </p:spTree>
    <p:extLst>
      <p:ext uri="{BB962C8B-B14F-4D97-AF65-F5344CB8AC3E}">
        <p14:creationId xmlns:p14="http://schemas.microsoft.com/office/powerpoint/2010/main" xmlns="" val="8917024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1">
      <a:dk1>
        <a:sysClr val="windowText" lastClr="000000"/>
      </a:dk1>
      <a:lt1>
        <a:srgbClr val="D8D8D8"/>
      </a:lt1>
      <a:dk2>
        <a:srgbClr val="000000"/>
      </a:dk2>
      <a:lt2>
        <a:srgbClr val="FFFFFF"/>
      </a:lt2>
      <a:accent1>
        <a:srgbClr val="C00000"/>
      </a:accent1>
      <a:accent2>
        <a:srgbClr val="C00000"/>
      </a:accent2>
      <a:accent3>
        <a:srgbClr val="C00000"/>
      </a:accent3>
      <a:accent4>
        <a:srgbClr val="C00000"/>
      </a:accent4>
      <a:accent5>
        <a:srgbClr val="C00000"/>
      </a:accent5>
      <a:accent6>
        <a:srgbClr val="C00000"/>
      </a:accent6>
      <a:hlink>
        <a:srgbClr val="C00000"/>
      </a:hlink>
      <a:folHlink>
        <a:srgbClr val="C0000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4329</TotalTime>
  <Words>1606</Words>
  <Application>Microsoft Office PowerPoint</Application>
  <PresentationFormat>On-screen Show (4:3)</PresentationFormat>
  <Paragraphs>137</Paragraphs>
  <Slides>37</Slides>
  <Notes>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Grid</vt:lpstr>
      <vt:lpstr>School Librarian Modeling Intellectual Freedom</vt:lpstr>
      <vt:lpstr>Intellectual Freedom Scenarios and Responses/Modeling Activities</vt:lpstr>
      <vt:lpstr>Copyright Scenario #1: Scanning Workbooks</vt:lpstr>
      <vt:lpstr>Slide 4</vt:lpstr>
      <vt:lpstr>Copyright Scenario #1: Modeling Activities</vt:lpstr>
      <vt:lpstr>Slide 6</vt:lpstr>
      <vt:lpstr>Slide 7</vt:lpstr>
      <vt:lpstr>Intellectual Freedom </vt:lpstr>
      <vt:lpstr>Intellectual Freedom</vt:lpstr>
      <vt:lpstr>Access to Materials #1</vt:lpstr>
      <vt:lpstr>Access to Materials</vt:lpstr>
      <vt:lpstr>Post in your Library</vt:lpstr>
      <vt:lpstr>Slide 13</vt:lpstr>
      <vt:lpstr>Slide 14</vt:lpstr>
      <vt:lpstr>Privacy Scenario</vt:lpstr>
      <vt:lpstr>Slide 16</vt:lpstr>
      <vt:lpstr>Privacy Scenario</vt:lpstr>
      <vt:lpstr>Privacy Scenario Responses/Modeling Activities</vt:lpstr>
      <vt:lpstr>Slide 19</vt:lpstr>
      <vt:lpstr>Slide 20</vt:lpstr>
      <vt:lpstr>Slide 21</vt:lpstr>
      <vt:lpstr>Copyright Scenario #2: Video on the Internet</vt:lpstr>
      <vt:lpstr>Slide 23</vt:lpstr>
      <vt:lpstr>Copyright Scenario #2: Responses/Modeling Activities</vt:lpstr>
      <vt:lpstr>Slide 25</vt:lpstr>
      <vt:lpstr>Slide 26</vt:lpstr>
      <vt:lpstr>Slide 27</vt:lpstr>
      <vt:lpstr>Slide 28</vt:lpstr>
      <vt:lpstr>Slide 29</vt:lpstr>
      <vt:lpstr>Intellectual Freedom</vt:lpstr>
      <vt:lpstr>Disabled Students</vt:lpstr>
      <vt:lpstr>Access to Programs</vt:lpstr>
      <vt:lpstr>Slide 33</vt:lpstr>
      <vt:lpstr>Slide 34</vt:lpstr>
      <vt:lpstr>Slide 35</vt:lpstr>
      <vt:lpstr>Slide 36</vt:lpstr>
      <vt:lpstr>References</vt:lpstr>
    </vt:vector>
  </TitlesOfParts>
  <Company>NIU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School Librarian as Ethics Role Model for the 21st-Century Learner</dc:title>
  <dc:creator>COE</dc:creator>
  <cp:lastModifiedBy>Barbara Fiehn</cp:lastModifiedBy>
  <cp:revision>82</cp:revision>
  <dcterms:created xsi:type="dcterms:W3CDTF">2011-09-15T19:20:46Z</dcterms:created>
  <dcterms:modified xsi:type="dcterms:W3CDTF">2012-10-25T14:31:20Z</dcterms:modified>
</cp:coreProperties>
</file>